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76" r:id="rId3"/>
    <p:sldId id="278" r:id="rId4"/>
    <p:sldId id="257" r:id="rId5"/>
    <p:sldId id="258" r:id="rId6"/>
    <p:sldId id="259" r:id="rId7"/>
    <p:sldId id="279" r:id="rId8"/>
    <p:sldId id="280" r:id="rId9"/>
    <p:sldId id="269" r:id="rId10"/>
    <p:sldId id="270" r:id="rId11"/>
    <p:sldId id="272" r:id="rId12"/>
    <p:sldId id="281" r:id="rId13"/>
    <p:sldId id="282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00FF"/>
    <a:srgbClr val="CC3300"/>
    <a:srgbClr val="66FF33"/>
    <a:srgbClr val="FFFF00"/>
    <a:srgbClr val="A7E2FF"/>
    <a:srgbClr val="CCFF33"/>
    <a:srgbClr val="F8F8F8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647" autoAdjust="0"/>
  </p:normalViewPr>
  <p:slideViewPr>
    <p:cSldViewPr>
      <p:cViewPr>
        <p:scale>
          <a:sx n="59" d="100"/>
          <a:sy n="59" d="100"/>
        </p:scale>
        <p:origin x="-156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C4A4DD-D5B7-45BE-919A-0811233F9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9373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16E02260-0E99-4EF8-8803-F13F21BC4A3C}" type="datetimeFigureOut">
              <a:rPr lang="ar-SA"/>
              <a:pPr>
                <a:defRPr/>
              </a:pPr>
              <a:t>12/01/1439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16CE2309-E2B3-4195-AD30-CCEE57BF9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25127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19FF11-5C5F-4A92-BF14-B7F4E9DB7D8F}" type="slidenum">
              <a:rPr lang="ar-SA" smtClean="0"/>
              <a:pPr/>
              <a:t>1</a:t>
            </a:fld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3891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32B450-D59E-40E7-871E-36758CECF4F9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19FF11-5C5F-4A92-BF14-B7F4E9DB7D8F}" type="slidenum">
              <a:rPr lang="ar-SA" smtClean="0"/>
              <a:pPr/>
              <a:t>3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03177-46E6-4986-A2C2-7A3478027344}" type="slidenum">
              <a:rPr lang="ar-SA" smtClean="0"/>
              <a:pPr/>
              <a:t>4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2DAD7C-311A-48FA-95EC-67569EDFE0D7}" type="slidenum">
              <a:rPr lang="ar-SA" smtClean="0"/>
              <a:pPr/>
              <a:t>5</a:t>
            </a:fld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FEBE1C-753A-4F93-9BE8-08F05CDB1A86}" type="slidenum">
              <a:rPr lang="ar-SA" smtClean="0"/>
              <a:pPr/>
              <a:t>6</a:t>
            </a:fld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E775D7-1B42-4464-97E8-9B1A2AFB6E32}" type="slidenum">
              <a:rPr lang="ar-SA" smtClean="0"/>
              <a:pPr/>
              <a:t>9</a:t>
            </a:fld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F4DBF-E2D6-4297-82CE-9C60B29AA39F}" type="slidenum">
              <a:rPr lang="ar-SA" smtClean="0"/>
              <a:pPr/>
              <a:t>10</a:t>
            </a:fld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05B929-8FBE-45D5-A5E0-C1F678AB4CCE}" type="slidenum">
              <a:rPr lang="ar-SA" smtClean="0"/>
              <a:pPr/>
              <a:t>11</a:t>
            </a:fld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BD2B2A-79FD-462F-A5AC-E52A35866000}" type="slidenum">
              <a:rPr lang="ar-SA" smtClean="0"/>
              <a:pPr/>
              <a:t>14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271C-4A10-47C2-AC6A-A2DCB5792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3932B-3CE6-487E-89E1-E1AC77F4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7501A-D0E2-4FCC-9191-BB67CB697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9E2A-EC4A-42A5-957D-34B40E11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91C1-A4A8-4E8C-9D2C-5956B9370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1033-6CEF-48AE-8BC0-9F6030BD3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9CD7C-3106-408F-8C94-CF6821DC9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F7567-5D57-4A35-8D71-56A3D5FBA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1A883-ABC0-4B8F-8E04-B76D87C4B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D9093-D991-4E1F-8537-B738E4E1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1377-AACB-4E12-98B7-35CF7733E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F4D97D-3186-4D44-A709-EBDB464F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abg02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صورة 1" descr="قلوب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1138" y="4114800"/>
            <a:ext cx="37353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صورة 1" descr="قلوب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8613" y="685800"/>
            <a:ext cx="37353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صورة 1" descr="قلوب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137" y="4386263"/>
            <a:ext cx="37353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76672"/>
            <a:ext cx="8640960" cy="5906715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WELCOME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</a:t>
            </a:r>
            <a:r>
              <a:rPr lang="en-US" sz="6000" b="1" dirty="0" smtClean="0">
                <a:solidFill>
                  <a:srgbClr val="FF0000"/>
                </a:solidFill>
              </a:rPr>
              <a:t>TO 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                   MY 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                         CLASS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291138" y="4893767"/>
            <a:ext cx="3601342" cy="1728192"/>
          </a:xfrm>
          <a:prstGeom prst="roundRect">
            <a:avLst/>
          </a:prstGeom>
          <a:blipFill>
            <a:blip r:embed="rId7">
              <a:lum bright="19000" contrast="-12000"/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792088"/>
          </a:xfrm>
          <a:noFill/>
        </p:spPr>
        <p:txBody>
          <a:bodyPr/>
          <a:lstStyle/>
          <a:p>
            <a:pPr eaLnBrk="1" hangingPunct="1"/>
            <a:r>
              <a:rPr lang="en-US" sz="3200" b="1" u="sng" dirty="0" smtClean="0">
                <a:latin typeface="Lucida Handwriting" pitchFamily="66" charset="0"/>
              </a:rPr>
              <a:t> Yes/No  Question  Examples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08720"/>
            <a:ext cx="4392488" cy="5760640"/>
          </a:xfrm>
          <a:gradFill flip="none" rotWithShape="1">
            <a:gsLst>
              <a:gs pos="13499">
                <a:srgbClr val="A6CCFF">
                  <a:lumMod val="95000"/>
                </a:srgbClr>
              </a:gs>
              <a:gs pos="8999">
                <a:srgbClr val="B3CCFF"/>
              </a:gs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2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DIRECT</a:t>
            </a:r>
          </a:p>
          <a:p>
            <a:pPr marL="0" indent="0" eaLnBrk="1" hangingPunct="1">
              <a:buNone/>
              <a:defRPr/>
            </a:pPr>
            <a:r>
              <a:rPr lang="en-US" sz="1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1. Rocky  said to Helen, “Does your father work here?” </a:t>
            </a:r>
          </a:p>
          <a:p>
            <a:pPr eaLnBrk="1" hangingPunct="1">
              <a:defRPr/>
            </a:pPr>
            <a:endParaRPr lang="en-US" sz="1800" i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1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2. Mr. Jamal asked </a:t>
            </a:r>
            <a:r>
              <a:rPr lang="en-US" sz="1800" i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Cinthia</a:t>
            </a:r>
            <a:r>
              <a:rPr lang="en-US" sz="1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, “Have you collected your homework?”</a:t>
            </a:r>
          </a:p>
          <a:p>
            <a:pPr eaLnBrk="1" hangingPunct="1">
              <a:defRPr/>
            </a:pPr>
            <a:endParaRPr lang="en-US" sz="1800" i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  <a:p>
            <a:pPr marL="0" indent="0" eaLnBrk="1" hangingPunct="1">
              <a:buNone/>
              <a:defRPr/>
            </a:pPr>
            <a:endParaRPr lang="en-US" sz="1800" i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1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3. </a:t>
            </a:r>
            <a:r>
              <a:rPr lang="en-US" sz="1800" i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Samia</a:t>
            </a:r>
            <a:r>
              <a:rPr lang="en-US" sz="1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 said to </a:t>
            </a:r>
            <a:r>
              <a:rPr lang="en-US" sz="1800" i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Peuly</a:t>
            </a:r>
            <a:r>
              <a:rPr lang="en-US" sz="1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, “Can you accompany me to Dhaka tonight?</a:t>
            </a:r>
          </a:p>
          <a:p>
            <a:pPr marL="0" indent="0" eaLnBrk="1" hangingPunct="1">
              <a:buNone/>
              <a:defRPr/>
            </a:pPr>
            <a:endParaRPr lang="en-US" sz="1800" i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1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4. “Did you go to Dhaka last night?” </a:t>
            </a:r>
            <a:r>
              <a:rPr lang="en-US" sz="18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S</a:t>
            </a:r>
            <a:r>
              <a:rPr lang="en-US" sz="1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ana said to  NODI.</a:t>
            </a:r>
          </a:p>
          <a:p>
            <a:pPr marL="0" indent="0" eaLnBrk="1" hangingPunct="1">
              <a:buNone/>
              <a:defRPr/>
            </a:pPr>
            <a:endParaRPr lang="en-US" sz="1800" i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1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5. </a:t>
            </a:r>
            <a:r>
              <a:rPr lang="en-US" sz="1800" i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Rina</a:t>
            </a:r>
            <a:r>
              <a:rPr lang="en-US" sz="1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 said to </a:t>
            </a:r>
            <a:r>
              <a:rPr lang="en-US" sz="1800" i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Sumi</a:t>
            </a:r>
            <a:r>
              <a:rPr lang="en-US" sz="1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,”Won’t you do this again?” </a:t>
            </a:r>
          </a:p>
          <a:p>
            <a:pPr eaLnBrk="1" hangingPunct="1">
              <a:defRPr/>
            </a:pPr>
            <a:endParaRPr lang="en-US" sz="1800" i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908720"/>
            <a:ext cx="4320480" cy="576064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 smtClean="0">
                <a:latin typeface="Lucida Sans" pitchFamily="34" charset="0"/>
              </a:rPr>
              <a:t>INDIRECT </a:t>
            </a:r>
          </a:p>
          <a:p>
            <a:pPr marL="0" indent="0" eaLnBrk="1" hangingPunct="1">
              <a:buNone/>
            </a:pPr>
            <a:r>
              <a:rPr lang="en-US" sz="1800" i="1" dirty="0" smtClean="0">
                <a:latin typeface="Lucida Sans" pitchFamily="34" charset="0"/>
              </a:rPr>
              <a:t>1. Rocky asked Helen </a:t>
            </a:r>
            <a:r>
              <a:rPr lang="en-US" sz="1800" i="1" dirty="0" smtClean="0">
                <a:solidFill>
                  <a:srgbClr val="FF6600"/>
                </a:solidFill>
                <a:latin typeface="Lucida Sans" pitchFamily="34" charset="0"/>
              </a:rPr>
              <a:t>if/whether her </a:t>
            </a:r>
            <a:r>
              <a:rPr lang="en-US" sz="1800" i="1" dirty="0" smtClean="0">
                <a:latin typeface="Lucida Sans" pitchFamily="34" charset="0"/>
              </a:rPr>
              <a:t>father</a:t>
            </a:r>
            <a:r>
              <a:rPr lang="en-US" sz="1800" i="1" dirty="0" smtClean="0">
                <a:solidFill>
                  <a:srgbClr val="FF6600"/>
                </a:solidFill>
                <a:latin typeface="Lucida Sans" pitchFamily="34" charset="0"/>
              </a:rPr>
              <a:t> worked </a:t>
            </a:r>
            <a:r>
              <a:rPr lang="en-US" sz="1800" i="1" dirty="0" smtClean="0">
                <a:latin typeface="Lucida Sans" pitchFamily="34" charset="0"/>
              </a:rPr>
              <a:t> </a:t>
            </a:r>
            <a:r>
              <a:rPr lang="en-US" sz="1800" i="1" dirty="0" smtClean="0">
                <a:solidFill>
                  <a:srgbClr val="FF6600"/>
                </a:solidFill>
                <a:latin typeface="Lucida Sans" pitchFamily="34" charset="0"/>
              </a:rPr>
              <a:t>there</a:t>
            </a:r>
            <a:r>
              <a:rPr lang="en-US" sz="1800" i="1" dirty="0" smtClean="0">
                <a:latin typeface="Lucida Sans" pitchFamily="34" charset="0"/>
              </a:rPr>
              <a:t>. </a:t>
            </a:r>
          </a:p>
          <a:p>
            <a:pPr marL="0" indent="0" eaLnBrk="1" hangingPunct="1">
              <a:buNone/>
            </a:pPr>
            <a:endParaRPr lang="en-US" sz="1800" i="1" dirty="0" smtClean="0">
              <a:latin typeface="Lucida Sans" pitchFamily="34" charset="0"/>
            </a:endParaRPr>
          </a:p>
          <a:p>
            <a:pPr marL="0" indent="0" eaLnBrk="1" hangingPunct="1">
              <a:buNone/>
            </a:pPr>
            <a:r>
              <a:rPr lang="en-US" sz="1800" i="1" dirty="0" smtClean="0">
                <a:latin typeface="Lucida Sans" pitchFamily="34" charset="0"/>
              </a:rPr>
              <a:t>2. Mr. Jamal asked </a:t>
            </a:r>
            <a:r>
              <a:rPr lang="en-US" sz="1800" i="1" dirty="0" err="1" smtClean="0">
                <a:latin typeface="Lucida Sans" pitchFamily="34" charset="0"/>
              </a:rPr>
              <a:t>Cinthia</a:t>
            </a:r>
            <a:r>
              <a:rPr lang="en-US" sz="1800" i="1" dirty="0" smtClean="0">
                <a:latin typeface="Lucida Sans" pitchFamily="34" charset="0"/>
              </a:rPr>
              <a:t> </a:t>
            </a:r>
            <a:r>
              <a:rPr lang="en-US" sz="1800" i="1" dirty="0" smtClean="0">
                <a:solidFill>
                  <a:srgbClr val="FF6600"/>
                </a:solidFill>
                <a:latin typeface="Lucida Sans" pitchFamily="34" charset="0"/>
              </a:rPr>
              <a:t>if/whether she had collected her </a:t>
            </a:r>
            <a:r>
              <a:rPr lang="en-US" sz="1800" i="1" dirty="0" smtClean="0">
                <a:latin typeface="Lucida Sans" pitchFamily="34" charset="0"/>
              </a:rPr>
              <a:t>homework.</a:t>
            </a:r>
          </a:p>
          <a:p>
            <a:pPr marL="0" indent="0" eaLnBrk="1" hangingPunct="1">
              <a:buNone/>
            </a:pPr>
            <a:endParaRPr lang="en-US" sz="1800" i="1" dirty="0" smtClean="0">
              <a:latin typeface="Lucida Sans" pitchFamily="34" charset="0"/>
            </a:endParaRPr>
          </a:p>
          <a:p>
            <a:pPr marL="0" indent="0" eaLnBrk="1" hangingPunct="1">
              <a:buNone/>
            </a:pPr>
            <a:r>
              <a:rPr lang="en-US" sz="1800" i="1" dirty="0" smtClean="0">
                <a:latin typeface="Lucida Sans" pitchFamily="34" charset="0"/>
              </a:rPr>
              <a:t>3. </a:t>
            </a:r>
            <a:r>
              <a:rPr lang="en-US" sz="1800" i="1" dirty="0" err="1" smtClean="0">
                <a:latin typeface="Lucida Sans" pitchFamily="34" charset="0"/>
              </a:rPr>
              <a:t>Samia</a:t>
            </a:r>
            <a:r>
              <a:rPr lang="en-US" sz="1800" i="1" dirty="0" smtClean="0">
                <a:latin typeface="Lucida Sans" pitchFamily="34" charset="0"/>
              </a:rPr>
              <a:t> asked </a:t>
            </a:r>
            <a:r>
              <a:rPr lang="en-US" sz="1800" i="1" dirty="0" err="1" smtClean="0">
                <a:latin typeface="Lucida Sans" pitchFamily="34" charset="0"/>
              </a:rPr>
              <a:t>Peuly</a:t>
            </a:r>
            <a:r>
              <a:rPr lang="en-US" sz="1800" i="1" dirty="0" smtClean="0">
                <a:latin typeface="Lucida Sans" pitchFamily="34" charset="0"/>
              </a:rPr>
              <a:t> </a:t>
            </a:r>
            <a:r>
              <a:rPr lang="en-US" sz="1800" i="1" dirty="0" smtClean="0">
                <a:solidFill>
                  <a:srgbClr val="FF6600"/>
                </a:solidFill>
                <a:latin typeface="Lucida Sans" pitchFamily="34" charset="0"/>
              </a:rPr>
              <a:t>if/whether she(p) could </a:t>
            </a:r>
            <a:r>
              <a:rPr lang="en-US" sz="1800" i="1" dirty="0" smtClean="0">
                <a:latin typeface="Lucida Sans" pitchFamily="34" charset="0"/>
              </a:rPr>
              <a:t>accompany</a:t>
            </a:r>
            <a:r>
              <a:rPr lang="en-US" sz="1800" i="1" dirty="0" smtClean="0">
                <a:solidFill>
                  <a:srgbClr val="FF6600"/>
                </a:solidFill>
                <a:latin typeface="Lucida Sans" pitchFamily="34" charset="0"/>
              </a:rPr>
              <a:t> her(s) </a:t>
            </a:r>
            <a:r>
              <a:rPr lang="en-US" sz="1800" i="1" dirty="0" smtClean="0">
                <a:latin typeface="Lucida Sans" pitchFamily="34" charset="0"/>
              </a:rPr>
              <a:t>to Dhaka</a:t>
            </a:r>
            <a:r>
              <a:rPr lang="en-US" sz="1800" i="1" dirty="0" smtClean="0">
                <a:solidFill>
                  <a:srgbClr val="FF6600"/>
                </a:solidFill>
                <a:latin typeface="Lucida Sans" pitchFamily="34" charset="0"/>
              </a:rPr>
              <a:t>  that night.</a:t>
            </a:r>
          </a:p>
          <a:p>
            <a:pPr marL="0" indent="0" eaLnBrk="1" hangingPunct="1">
              <a:buNone/>
            </a:pPr>
            <a:r>
              <a:rPr lang="en-US" sz="1800" i="1" dirty="0" smtClean="0">
                <a:latin typeface="Lucida Sans" pitchFamily="34" charset="0"/>
              </a:rPr>
              <a:t>4. Sana asked </a:t>
            </a:r>
            <a:r>
              <a:rPr lang="en-US" sz="1800" i="1" dirty="0" err="1" smtClean="0">
                <a:latin typeface="Lucida Sans" pitchFamily="34" charset="0"/>
              </a:rPr>
              <a:t>Nodi</a:t>
            </a:r>
            <a:r>
              <a:rPr lang="en-US" sz="1800" i="1" dirty="0" smtClean="0">
                <a:latin typeface="Lucida Sans" pitchFamily="34" charset="0"/>
              </a:rPr>
              <a:t> </a:t>
            </a:r>
            <a:r>
              <a:rPr lang="en-US" sz="1800" i="1" dirty="0" smtClean="0">
                <a:solidFill>
                  <a:srgbClr val="FF6600"/>
                </a:solidFill>
                <a:latin typeface="Lucida Sans" pitchFamily="34" charset="0"/>
              </a:rPr>
              <a:t>if/whether she had gone </a:t>
            </a:r>
            <a:r>
              <a:rPr lang="en-US" sz="1800" i="1" dirty="0" smtClean="0">
                <a:latin typeface="Lucida Sans" pitchFamily="34" charset="0"/>
              </a:rPr>
              <a:t>to Dhaka </a:t>
            </a:r>
            <a:r>
              <a:rPr lang="en-US" sz="1800" i="1" dirty="0" smtClean="0">
                <a:solidFill>
                  <a:srgbClr val="FF6600"/>
                </a:solidFill>
                <a:latin typeface="Lucida Sans" pitchFamily="34" charset="0"/>
              </a:rPr>
              <a:t>the previous night.</a:t>
            </a:r>
          </a:p>
          <a:p>
            <a:pPr marL="0" indent="0" eaLnBrk="1" hangingPunct="1">
              <a:buNone/>
            </a:pPr>
            <a:endParaRPr lang="en-US" sz="1800" i="1" dirty="0">
              <a:solidFill>
                <a:srgbClr val="FF6600"/>
              </a:solidFill>
              <a:latin typeface="Lucida Sans" pitchFamily="34" charset="0"/>
            </a:endParaRPr>
          </a:p>
          <a:p>
            <a:pPr marL="0" indent="0" eaLnBrk="1" hangingPunct="1">
              <a:buNone/>
            </a:pPr>
            <a:r>
              <a:rPr lang="en-US" sz="1800" i="1" dirty="0" smtClean="0">
                <a:latin typeface="Lucida Sans" pitchFamily="34" charset="0"/>
              </a:rPr>
              <a:t>5. </a:t>
            </a:r>
            <a:r>
              <a:rPr lang="en-US" sz="1800" i="1" dirty="0" err="1" smtClean="0">
                <a:latin typeface="Lucida Sans" pitchFamily="34" charset="0"/>
              </a:rPr>
              <a:t>Rina</a:t>
            </a:r>
            <a:r>
              <a:rPr lang="en-US" sz="1800" i="1" dirty="0" smtClean="0">
                <a:latin typeface="Lucida Sans" pitchFamily="34" charset="0"/>
              </a:rPr>
              <a:t> asked </a:t>
            </a:r>
            <a:r>
              <a:rPr lang="en-US" sz="1800" i="1" dirty="0" err="1" smtClean="0">
                <a:latin typeface="Lucida Sans" pitchFamily="34" charset="0"/>
              </a:rPr>
              <a:t>Sumi</a:t>
            </a:r>
            <a:r>
              <a:rPr lang="en-US" sz="1800" i="1" dirty="0" smtClean="0">
                <a:latin typeface="Lucida Sans" pitchFamily="34" charset="0"/>
              </a:rPr>
              <a:t> </a:t>
            </a:r>
            <a:r>
              <a:rPr lang="en-US" sz="1800" i="1" dirty="0" smtClean="0">
                <a:solidFill>
                  <a:srgbClr val="FF6600"/>
                </a:solidFill>
                <a:latin typeface="Lucida Sans" pitchFamily="34" charset="0"/>
              </a:rPr>
              <a:t>if/whether she(s) wouldn’t do that </a:t>
            </a:r>
            <a:r>
              <a:rPr lang="en-US" sz="1800" i="1" dirty="0" smtClean="0">
                <a:latin typeface="Lucida Sans" pitchFamily="34" charset="0"/>
              </a:rPr>
              <a:t>again.</a:t>
            </a:r>
            <a:endParaRPr lang="en-US" sz="1800" i="1" dirty="0">
              <a:latin typeface="Lucida San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75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75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75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75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75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16387" grpId="0" build="p" autoUpdateAnimBg="0"/>
      <p:bldP spid="1638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739552"/>
          </a:xfrm>
          <a:noFill/>
        </p:spPr>
        <p:txBody>
          <a:bodyPr/>
          <a:lstStyle/>
          <a:p>
            <a:pPr eaLnBrk="1" hangingPunct="1"/>
            <a:r>
              <a:rPr lang="en-US" sz="3600" b="1" u="sng" dirty="0" err="1" smtClean="0">
                <a:latin typeface="Lucida Handwriting" pitchFamily="66" charset="0"/>
              </a:rPr>
              <a:t>Wh</a:t>
            </a:r>
            <a:r>
              <a:rPr lang="en-US" sz="3600" b="1" u="sng" dirty="0" smtClean="0">
                <a:latin typeface="Lucida Handwriting" pitchFamily="66" charset="0"/>
              </a:rPr>
              <a:t>- Question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4316288" cy="4968552"/>
          </a:xfr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2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DIRECT</a:t>
            </a:r>
          </a:p>
          <a:p>
            <a:pPr marL="0" indent="0" eaLnBrk="1" hangingPunct="1">
              <a:buNone/>
              <a:defRPr/>
            </a:pP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1. The girl asked me, “Where do you live?” </a:t>
            </a:r>
          </a:p>
          <a:p>
            <a:pPr eaLnBrk="1" hangingPunct="1">
              <a:defRPr/>
            </a:pPr>
            <a:endParaRPr lang="en-US" sz="2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2. My father asked my brother, “Why did you arrive at home late last night?” </a:t>
            </a:r>
          </a:p>
          <a:p>
            <a:pPr marL="0" indent="0" eaLnBrk="1" hangingPunct="1">
              <a:buNone/>
              <a:defRPr/>
            </a:pPr>
            <a:endParaRPr lang="en-US" sz="2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3. </a:t>
            </a:r>
            <a:r>
              <a:rPr lang="en-US" sz="2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Harun</a:t>
            </a: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asked the girl, “Who is your </a:t>
            </a:r>
            <a:r>
              <a:rPr lang="en-US" sz="2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favoruite</a:t>
            </a: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movie star?</a:t>
            </a:r>
          </a:p>
          <a:p>
            <a:pPr marL="0" indent="0" eaLnBrk="1" hangingPunct="1">
              <a:buNone/>
              <a:defRPr/>
            </a:pPr>
            <a:endParaRPr 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4. </a:t>
            </a:r>
            <a:r>
              <a:rPr lang="en-US" sz="2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Laila</a:t>
            </a: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said to the old </a:t>
            </a:r>
            <a:r>
              <a:rPr lang="en-US" sz="2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man,”Why</a:t>
            </a: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do you beg?”</a:t>
            </a:r>
          </a:p>
          <a:p>
            <a:pPr eaLnBrk="1" hangingPunct="1">
              <a:defRPr/>
            </a:pPr>
            <a:endParaRPr lang="en-US" sz="2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defRPr/>
            </a:pPr>
            <a:endParaRPr lang="en-US" sz="2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12776"/>
            <a:ext cx="4248472" cy="4896544"/>
          </a:xfr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u="sng" dirty="0" smtClean="0">
                <a:latin typeface="Comic Sans MS" pitchFamily="66" charset="0"/>
              </a:rPr>
              <a:t>INDIRECT</a:t>
            </a:r>
            <a:r>
              <a:rPr lang="en-US" sz="3200" dirty="0" smtClean="0">
                <a:latin typeface="Comic Sans MS" pitchFamily="66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2000" b="1" i="1" dirty="0" smtClean="0">
                <a:latin typeface="Lucida Sans Unicode" pitchFamily="34" charset="0"/>
                <a:cs typeface="Lucida Sans Unicode" pitchFamily="34" charset="0"/>
              </a:rPr>
              <a:t>1. The girl asked me </a:t>
            </a:r>
            <a:r>
              <a:rPr lang="en-US" sz="2000" b="1" i="1" dirty="0" smtClean="0">
                <a:solidFill>
                  <a:srgbClr val="FF6600"/>
                </a:solidFill>
                <a:latin typeface="Lucida Sans Unicode" pitchFamily="34" charset="0"/>
                <a:cs typeface="Lucida Sans Unicode" pitchFamily="34" charset="0"/>
              </a:rPr>
              <a:t>where I lived.</a:t>
            </a:r>
            <a:r>
              <a:rPr lang="en-US" sz="2000" b="1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</a:p>
          <a:p>
            <a:pPr eaLnBrk="1" hangingPunct="1"/>
            <a:endParaRPr lang="en-US" sz="2000" b="1" i="1" dirty="0" smtClean="0">
              <a:latin typeface="Lucida Sans Unicode" pitchFamily="34" charset="0"/>
              <a:cs typeface="Lucida Sans Unicode" pitchFamily="34" charset="0"/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latin typeface="Lucida Sans Unicode" pitchFamily="34" charset="0"/>
                <a:cs typeface="Lucida Sans Unicode" pitchFamily="34" charset="0"/>
              </a:rPr>
              <a:t>2. My father asked my brother </a:t>
            </a:r>
            <a:r>
              <a:rPr lang="en-US" sz="2000" b="1" i="1" dirty="0" smtClean="0">
                <a:solidFill>
                  <a:srgbClr val="FF6600"/>
                </a:solidFill>
                <a:latin typeface="Lucida Sans Unicode" pitchFamily="34" charset="0"/>
                <a:cs typeface="Lucida Sans Unicode" pitchFamily="34" charset="0"/>
              </a:rPr>
              <a:t>why he(b) had arrived </a:t>
            </a:r>
            <a:r>
              <a:rPr lang="en-US" sz="2000" b="1" i="1" dirty="0" smtClean="0">
                <a:latin typeface="Lucida Sans Unicode" pitchFamily="34" charset="0"/>
                <a:cs typeface="Lucida Sans Unicode" pitchFamily="34" charset="0"/>
              </a:rPr>
              <a:t>at home late</a:t>
            </a:r>
            <a:r>
              <a:rPr lang="en-US" sz="2000" b="1" i="1" dirty="0" smtClean="0">
                <a:solidFill>
                  <a:srgbClr val="FF6600"/>
                </a:solidFill>
                <a:latin typeface="Lucida Sans Unicode" pitchFamily="34" charset="0"/>
                <a:cs typeface="Lucida Sans Unicode" pitchFamily="34" charset="0"/>
              </a:rPr>
              <a:t> the previous night.</a:t>
            </a:r>
          </a:p>
          <a:p>
            <a:pPr eaLnBrk="1" hangingPunct="1"/>
            <a:endParaRPr lang="en-US" sz="2000" b="1" i="1" dirty="0" smtClean="0">
              <a:latin typeface="Lucida Sans Unicode" pitchFamily="34" charset="0"/>
              <a:cs typeface="Lucida Sans Unicode" pitchFamily="34" charset="0"/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latin typeface="Lucida Sans Unicode" pitchFamily="34" charset="0"/>
                <a:cs typeface="Lucida Sans Unicode" pitchFamily="34" charset="0"/>
              </a:rPr>
              <a:t>3. </a:t>
            </a:r>
            <a:r>
              <a:rPr lang="en-US" sz="2000" b="1" i="1" dirty="0" err="1" smtClean="0">
                <a:latin typeface="Lucida Sans Unicode" pitchFamily="34" charset="0"/>
                <a:cs typeface="Lucida Sans Unicode" pitchFamily="34" charset="0"/>
              </a:rPr>
              <a:t>Harun</a:t>
            </a:r>
            <a:r>
              <a:rPr lang="en-US" sz="2000" b="1" i="1" dirty="0" smtClean="0">
                <a:latin typeface="Lucida Sans Unicode" pitchFamily="34" charset="0"/>
                <a:cs typeface="Lucida Sans Unicode" pitchFamily="34" charset="0"/>
              </a:rPr>
              <a:t> asked the girl </a:t>
            </a:r>
            <a:r>
              <a:rPr lang="en-US" sz="2000" b="1" i="1" dirty="0" smtClean="0">
                <a:solidFill>
                  <a:srgbClr val="FF6600"/>
                </a:solidFill>
                <a:latin typeface="Lucida Sans Unicode" pitchFamily="34" charset="0"/>
                <a:cs typeface="Lucida Sans Unicode" pitchFamily="34" charset="0"/>
              </a:rPr>
              <a:t>who her </a:t>
            </a:r>
            <a:r>
              <a:rPr lang="en-US" sz="2000" b="1" i="1" dirty="0" err="1" smtClean="0">
                <a:latin typeface="Lucida Sans Unicode" pitchFamily="34" charset="0"/>
                <a:cs typeface="Lucida Sans Unicode" pitchFamily="34" charset="0"/>
              </a:rPr>
              <a:t>favourite</a:t>
            </a:r>
            <a:r>
              <a:rPr lang="en-US" sz="2000" b="1" i="1" dirty="0" smtClean="0">
                <a:latin typeface="Lucida Sans Unicode" pitchFamily="34" charset="0"/>
                <a:cs typeface="Lucida Sans Unicode" pitchFamily="34" charset="0"/>
              </a:rPr>
              <a:t> movie star</a:t>
            </a:r>
            <a:r>
              <a:rPr lang="en-US" sz="2000" b="1" i="1" dirty="0" smtClean="0">
                <a:solidFill>
                  <a:srgbClr val="FF6600"/>
                </a:solidFill>
                <a:latin typeface="Lucida Sans Unicode" pitchFamily="34" charset="0"/>
                <a:cs typeface="Lucida Sans Unicode" pitchFamily="34" charset="0"/>
              </a:rPr>
              <a:t> was.</a:t>
            </a:r>
          </a:p>
          <a:p>
            <a:pPr marL="0" indent="0" eaLnBrk="1" hangingPunct="1">
              <a:buNone/>
            </a:pPr>
            <a:endParaRPr lang="en-US" sz="2000" b="1" i="1" dirty="0">
              <a:solidFill>
                <a:srgbClr val="FF66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0" indent="0" eaLnBrk="1" hangingPunct="1">
              <a:buNone/>
            </a:pPr>
            <a:r>
              <a:rPr lang="en-US" sz="2000" b="1" i="1" dirty="0" smtClean="0">
                <a:solidFill>
                  <a:srgbClr val="FF6600"/>
                </a:solidFill>
                <a:latin typeface="Lucida Sans Unicode" pitchFamily="34" charset="0"/>
                <a:cs typeface="Lucida Sans Unicode" pitchFamily="34" charset="0"/>
              </a:rPr>
              <a:t>4. </a:t>
            </a:r>
            <a:r>
              <a:rPr lang="en-US" sz="2000" b="1" i="1" dirty="0" err="1" smtClean="0">
                <a:solidFill>
                  <a:srgbClr val="FF6600"/>
                </a:solidFill>
                <a:latin typeface="Lucida Sans Unicode" pitchFamily="34" charset="0"/>
                <a:cs typeface="Lucida Sans Unicode" pitchFamily="34" charset="0"/>
              </a:rPr>
              <a:t>Laila</a:t>
            </a:r>
            <a:r>
              <a:rPr lang="en-US" sz="2000" b="1" i="1" dirty="0" smtClean="0">
                <a:solidFill>
                  <a:srgbClr val="FF6600"/>
                </a:solidFill>
                <a:latin typeface="Lucida Sans Unicode" pitchFamily="34" charset="0"/>
                <a:cs typeface="Lucida Sans Unicode" pitchFamily="34" charset="0"/>
              </a:rPr>
              <a:t> asked the old  man why he begged?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75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75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75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75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75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18435" grpId="0" build="p" autoUpdateAnimBg="0"/>
      <p:bldP spid="1843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1008112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FF00FF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Questions in the passage narration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8640960" cy="3888432"/>
          </a:xfrm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When a speaker tells  two or more questions  one after another-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66FF33"/>
                </a:solidFill>
              </a:rPr>
              <a:t>  </a:t>
            </a:r>
            <a:r>
              <a:rPr lang="en-US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000" b="1" baseline="30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said----- asked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</a:t>
            </a:r>
            <a:r>
              <a:rPr lang="en-US" sz="4000" b="1" baseline="30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said---- again asked/ also asked</a:t>
            </a:r>
            <a:endParaRPr lang="en-US" sz="4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4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848872" cy="803176"/>
          </a:xfrm>
          <a:solidFill>
            <a:srgbClr val="C00000">
              <a:alpha val="61000"/>
            </a:srgbClr>
          </a:solidFill>
          <a:ln>
            <a:solidFill>
              <a:srgbClr val="FF00FF"/>
            </a:solidFill>
          </a:ln>
        </p:spPr>
        <p:txBody>
          <a:bodyPr/>
          <a:lstStyle/>
          <a:p>
            <a:r>
              <a:rPr lang="en-US" sz="48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EVaLUaTION</a:t>
            </a:r>
            <a:endParaRPr lang="en-US" sz="4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00808"/>
            <a:ext cx="7846640" cy="439519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solution-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i="1" dirty="0" smtClean="0"/>
              <a:t>Try to say what you will use at the place of said, comma and what you will change of reported speech of the following passage- </a:t>
            </a:r>
          </a:p>
          <a:p>
            <a:pPr algn="just">
              <a:buFont typeface="Wingdings" pitchFamily="2" charset="2"/>
              <a:buChar char="Ø"/>
            </a:pPr>
            <a:endParaRPr lang="en-US" i="1" dirty="0"/>
          </a:p>
          <a:p>
            <a:pPr marL="0" indent="0" algn="just">
              <a:buNone/>
            </a:pPr>
            <a:r>
              <a:rPr lang="en-US" sz="3600" i="1" dirty="0" smtClean="0">
                <a:solidFill>
                  <a:srgbClr val="C00000"/>
                </a:solidFill>
              </a:rPr>
              <a:t>“Why are you wasting your time? Your exam is knocking at the door. Do you know </a:t>
            </a:r>
            <a:r>
              <a:rPr lang="en-US" sz="3600" i="1" dirty="0" err="1" smtClean="0">
                <a:solidFill>
                  <a:srgbClr val="C00000"/>
                </a:solidFill>
              </a:rPr>
              <a:t>this?”Father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satd</a:t>
            </a:r>
            <a:r>
              <a:rPr lang="en-US" sz="3600" i="1" dirty="0" smtClean="0">
                <a:solidFill>
                  <a:srgbClr val="C00000"/>
                </a:solidFill>
              </a:rPr>
              <a:t> to the son.</a:t>
            </a:r>
            <a:endParaRPr lang="en-US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4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00FF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72816"/>
            <a:ext cx="8856984" cy="4896544"/>
          </a:xfrm>
          <a:solidFill>
            <a:srgbClr val="66FF33">
              <a:alpha val="48000"/>
            </a:srgb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DIRECT</a:t>
            </a:r>
          </a:p>
          <a:p>
            <a:pPr marL="0" indent="0" eaLnBrk="1" hangingPunct="1">
              <a:buNone/>
              <a:defRPr/>
            </a:pPr>
            <a:r>
              <a:rPr lang="en-US" sz="2400" b="1" i="1" dirty="0" smtClean="0">
                <a:solidFill>
                  <a:srgbClr val="CC3300"/>
                </a:solidFill>
                <a:latin typeface="Lucida Console" pitchFamily="49" charset="0"/>
              </a:rPr>
              <a:t>1.Palak  asked </a:t>
            </a:r>
            <a:r>
              <a:rPr lang="en-US" sz="2400" b="1" i="1" dirty="0" err="1" smtClean="0">
                <a:solidFill>
                  <a:srgbClr val="CC3300"/>
                </a:solidFill>
                <a:latin typeface="Lucida Console" pitchFamily="49" charset="0"/>
              </a:rPr>
              <a:t>Leena</a:t>
            </a:r>
            <a:r>
              <a:rPr lang="en-US" sz="2400" b="1" i="1" dirty="0" smtClean="0">
                <a:solidFill>
                  <a:srgbClr val="CC3300"/>
                </a:solidFill>
                <a:latin typeface="Lucida Console" pitchFamily="49" charset="0"/>
              </a:rPr>
              <a:t>, “I am very happy to see you. Where are you going? Can you help me?” </a:t>
            </a:r>
          </a:p>
          <a:p>
            <a:pPr marL="0" indent="0" eaLnBrk="1" hangingPunct="1">
              <a:buNone/>
              <a:defRPr/>
            </a:pPr>
            <a:endParaRPr lang="en-US" sz="2400" b="1" i="1" dirty="0" smtClean="0">
              <a:solidFill>
                <a:srgbClr val="CC3300"/>
              </a:solidFill>
              <a:latin typeface="Lucida Sans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b="1" i="1" dirty="0" smtClean="0">
                <a:solidFill>
                  <a:srgbClr val="CC3300"/>
                </a:solidFill>
                <a:latin typeface="Lucida Console" pitchFamily="49" charset="0"/>
              </a:rPr>
              <a:t>2.My </a:t>
            </a:r>
            <a:r>
              <a:rPr lang="en-US" sz="2400" b="1" i="1" dirty="0">
                <a:solidFill>
                  <a:srgbClr val="CC3300"/>
                </a:solidFill>
                <a:latin typeface="Lucida Console" pitchFamily="49" charset="0"/>
              </a:rPr>
              <a:t>father asked me</a:t>
            </a:r>
            <a:r>
              <a:rPr lang="en-US" sz="2400" b="1" i="1" dirty="0" smtClean="0">
                <a:solidFill>
                  <a:srgbClr val="CC3300"/>
                </a:solidFill>
                <a:latin typeface="Lucida Console" pitchFamily="49" charset="0"/>
              </a:rPr>
              <a:t>, “Have </a:t>
            </a:r>
            <a:r>
              <a:rPr lang="en-US" sz="2400" b="1" i="1" dirty="0">
                <a:solidFill>
                  <a:srgbClr val="CC3300"/>
                </a:solidFill>
                <a:latin typeface="Lucida Console" pitchFamily="49" charset="0"/>
              </a:rPr>
              <a:t>you prepared for your final exam</a:t>
            </a:r>
            <a:r>
              <a:rPr lang="en-US" sz="2400" b="1" i="1" dirty="0" smtClean="0">
                <a:solidFill>
                  <a:srgbClr val="CC3300"/>
                </a:solidFill>
                <a:latin typeface="Lucida Console" pitchFamily="49" charset="0"/>
              </a:rPr>
              <a:t>? Why are you sleeping now?”</a:t>
            </a:r>
          </a:p>
          <a:p>
            <a:pPr marL="0" indent="0" eaLnBrk="1" hangingPunct="1">
              <a:buNone/>
              <a:defRPr/>
            </a:pPr>
            <a:endParaRPr lang="en-US" sz="2400" b="1" i="1" dirty="0">
              <a:solidFill>
                <a:srgbClr val="CC3300"/>
              </a:solidFill>
              <a:latin typeface="Lucida Console" pitchFamily="49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b="1" i="1" dirty="0" smtClean="0">
                <a:solidFill>
                  <a:srgbClr val="CC3300"/>
                </a:solidFill>
                <a:latin typeface="Lucida Console" pitchFamily="49" charset="0"/>
              </a:rPr>
              <a:t>3. Mina said to her mother, “What are cooking? Can’t you make hurry? I am very hungry.”</a:t>
            </a:r>
            <a:endParaRPr lang="en-US" sz="2400" b="1" i="1" dirty="0">
              <a:solidFill>
                <a:srgbClr val="CC3300"/>
              </a:solidFill>
              <a:latin typeface="Lucida Console" pitchFamily="49" charset="0"/>
            </a:endParaRPr>
          </a:p>
          <a:p>
            <a:pPr eaLnBrk="1" hangingPunct="1">
              <a:defRPr/>
            </a:pPr>
            <a:endParaRPr lang="en-US" sz="2400" i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905000" y="108284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Exercise at home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0100" y="2571744"/>
            <a:ext cx="7772400" cy="16310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Thank you for </a:t>
            </a:r>
            <a:br>
              <a:rPr lang="en-US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</a:br>
            <a:r>
              <a:rPr lang="en-US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bearing with me.  </a:t>
            </a:r>
            <a:br>
              <a:rPr lang="en-US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</a:br>
            <a:r>
              <a:rPr lang="en-US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Good bye</a:t>
            </a:r>
            <a:endParaRPr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19459" name="عنصر نائب للمحتوى 3" descr="z023.gif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248525" y="4643438"/>
            <a:ext cx="1895475" cy="1836737"/>
          </a:xfrm>
        </p:spPr>
      </p:pic>
      <p:pic>
        <p:nvPicPr>
          <p:cNvPr id="19460" name="صورة 6" descr="صورة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000375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 descr="word106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25" y="4357688"/>
            <a:ext cx="4167188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an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642938"/>
            <a:ext cx="3111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صورة 6" descr="صورة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928688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ap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013176"/>
            <a:ext cx="8424936" cy="165618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Greatful</a:t>
            </a:r>
            <a:r>
              <a:rPr lang="en-US" dirty="0" smtClean="0"/>
              <a:t> to- </a:t>
            </a:r>
          </a:p>
          <a:p>
            <a:pPr marL="0" indent="0">
              <a:buNone/>
            </a:pPr>
            <a:r>
              <a:rPr lang="en-US" sz="1800" dirty="0" err="1" smtClean="0"/>
              <a:t>MD.Nasir</a:t>
            </a:r>
            <a:r>
              <a:rPr lang="en-US" sz="1800" dirty="0" smtClean="0"/>
              <a:t> </a:t>
            </a:r>
            <a:r>
              <a:rPr lang="en-US" sz="1800" dirty="0" err="1" smtClean="0"/>
              <a:t>uddin</a:t>
            </a:r>
            <a:r>
              <a:rPr lang="en-US" sz="1800" dirty="0" smtClean="0"/>
              <a:t> (</a:t>
            </a:r>
            <a:r>
              <a:rPr lang="en-US" sz="1800" dirty="0" err="1" smtClean="0"/>
              <a:t>Bahar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 smtClean="0"/>
              <a:t>Assistant teacher (English),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Jamila</a:t>
            </a:r>
            <a:r>
              <a:rPr lang="en-US" sz="1800" dirty="0" smtClean="0"/>
              <a:t> </a:t>
            </a:r>
            <a:r>
              <a:rPr lang="en-US" sz="1800" dirty="0" err="1" smtClean="0"/>
              <a:t>Khatun</a:t>
            </a:r>
            <a:r>
              <a:rPr lang="en-US" sz="1800" dirty="0" smtClean="0"/>
              <a:t> </a:t>
            </a:r>
            <a:r>
              <a:rPr lang="en-US" sz="1800" dirty="0" err="1" smtClean="0"/>
              <a:t>Chowdhury</a:t>
            </a:r>
            <a:r>
              <a:rPr lang="en-US" sz="1800" dirty="0" smtClean="0"/>
              <a:t> High School.</a:t>
            </a:r>
          </a:p>
          <a:p>
            <a:pPr marL="0" indent="0">
              <a:buNone/>
            </a:pPr>
            <a:r>
              <a:rPr lang="en-US" sz="1800" dirty="0" smtClean="0"/>
              <a:t>Mobile:01817204698,  E-mail:baharfeni100@yahoo.com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282873"/>
            <a:ext cx="8424936" cy="4278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   </a:t>
            </a:r>
            <a:r>
              <a:rPr lang="en-US" sz="4000" b="1" u="sng" dirty="0" smtClean="0">
                <a:solidFill>
                  <a:srgbClr val="FF0000"/>
                </a:solidFill>
              </a:rPr>
              <a:t>Edited by-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4000" b="1" dirty="0" err="1">
                <a:solidFill>
                  <a:srgbClr val="FFC000"/>
                </a:solidFill>
              </a:rPr>
              <a:t>Karunamoy</a:t>
            </a:r>
            <a:r>
              <a:rPr lang="en-US" sz="4000" b="1" dirty="0">
                <a:solidFill>
                  <a:srgbClr val="FFC000"/>
                </a:solidFill>
              </a:rPr>
              <a:t> Dash</a:t>
            </a:r>
          </a:p>
          <a:p>
            <a:pPr marL="0" indent="0">
              <a:buNone/>
            </a:pPr>
            <a:r>
              <a:rPr lang="en-US" i="1" dirty="0" smtClean="0"/>
              <a:t>    </a:t>
            </a:r>
            <a:r>
              <a:rPr lang="en-US" sz="2800" i="1" dirty="0" smtClean="0"/>
              <a:t>Asst</a:t>
            </a:r>
            <a:r>
              <a:rPr lang="en-US" sz="2800" i="1" dirty="0"/>
              <a:t>. teacher (</a:t>
            </a:r>
            <a:r>
              <a:rPr lang="en-US" sz="2800" i="1" dirty="0" err="1"/>
              <a:t>B.P.Ed</a:t>
            </a:r>
            <a:r>
              <a:rPr lang="en-US" i="1" dirty="0"/>
              <a:t>)</a:t>
            </a:r>
          </a:p>
          <a:p>
            <a:pPr marL="0" indent="0">
              <a:buNone/>
            </a:pPr>
            <a:r>
              <a:rPr lang="en-US" sz="3200" i="1" dirty="0" smtClean="0"/>
              <a:t>   Abdul </a:t>
            </a:r>
            <a:r>
              <a:rPr lang="en-US" sz="3200" i="1" dirty="0" err="1"/>
              <a:t>Wahab</a:t>
            </a:r>
            <a:r>
              <a:rPr lang="en-US" sz="3200" i="1" dirty="0"/>
              <a:t> High </a:t>
            </a:r>
            <a:r>
              <a:rPr lang="en-US" sz="3200" i="1" dirty="0" smtClean="0"/>
              <a:t>School, </a:t>
            </a:r>
          </a:p>
          <a:p>
            <a:pPr marL="0" indent="0">
              <a:buNone/>
            </a:pPr>
            <a:r>
              <a:rPr lang="en-US" sz="3200" i="1" dirty="0"/>
              <a:t> </a:t>
            </a:r>
            <a:r>
              <a:rPr lang="en-US" sz="3200" i="1" dirty="0" smtClean="0"/>
              <a:t>  </a:t>
            </a:r>
            <a:r>
              <a:rPr lang="en-US" sz="2800" i="1" dirty="0" err="1" smtClean="0"/>
              <a:t>Sreemangal</a:t>
            </a:r>
            <a:r>
              <a:rPr lang="en-US" sz="2800" i="1" dirty="0"/>
              <a:t>, </a:t>
            </a:r>
            <a:r>
              <a:rPr lang="en-US" sz="2800" i="1" dirty="0" err="1"/>
              <a:t>Moulvibazar</a:t>
            </a:r>
            <a:endParaRPr lang="en-US" sz="2800" i="1" dirty="0"/>
          </a:p>
          <a:p>
            <a:pPr marL="0" indent="0">
              <a:buNone/>
            </a:pPr>
            <a:r>
              <a:rPr lang="en-US" sz="3200" i="1" dirty="0" smtClean="0"/>
              <a:t>   Mobile- 01712291793,  </a:t>
            </a:r>
          </a:p>
          <a:p>
            <a:pPr marL="0" indent="0">
              <a:buNone/>
            </a:pPr>
            <a:r>
              <a:rPr lang="en-US" sz="3200" i="1" dirty="0"/>
              <a:t> </a:t>
            </a:r>
            <a:r>
              <a:rPr lang="en-US" sz="3200" i="1" dirty="0" smtClean="0"/>
              <a:t>  </a:t>
            </a:r>
            <a:r>
              <a:rPr lang="en-US" sz="2800" i="1" dirty="0" smtClean="0"/>
              <a:t>Email-  mrityunjoy161@gmail.com</a:t>
            </a:r>
            <a:endParaRPr lang="en-US" sz="2800" i="1" dirty="0"/>
          </a:p>
        </p:txBody>
      </p:sp>
      <p:sp>
        <p:nvSpPr>
          <p:cNvPr id="2" name="Oval 1"/>
          <p:cNvSpPr/>
          <p:nvPr/>
        </p:nvSpPr>
        <p:spPr bwMode="auto">
          <a:xfrm>
            <a:off x="5652120" y="558588"/>
            <a:ext cx="2412268" cy="337446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5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 algn="r">
              <a:buFontTx/>
              <a:buNone/>
            </a:pPr>
            <a:endParaRPr lang="en-US" dirty="0" smtClean="0">
              <a:latin typeface="Britannic Bold" pitchFamily="34" charset="0"/>
            </a:endParaRPr>
          </a:p>
          <a:p>
            <a:pPr lvl="3" algn="r">
              <a:buFontTx/>
              <a:buNone/>
            </a:pPr>
            <a:endParaRPr lang="en-US" dirty="0">
              <a:latin typeface="Britannic Bold" pitchFamily="34" charset="0"/>
            </a:endParaRPr>
          </a:p>
          <a:p>
            <a:pPr lvl="3" algn="r">
              <a:buFontTx/>
              <a:buNone/>
            </a:pPr>
            <a:endParaRPr lang="en-US" dirty="0" smtClean="0">
              <a:latin typeface="Britannic Bold" pitchFamily="34" charset="0"/>
            </a:endParaRPr>
          </a:p>
          <a:p>
            <a:pPr lvl="3" algn="r">
              <a:buFontTx/>
              <a:buNone/>
            </a:pPr>
            <a:r>
              <a:rPr lang="en-US" dirty="0" smtClean="0">
                <a:latin typeface="Britannic Bold" pitchFamily="34" charset="0"/>
              </a:rPr>
              <a:t>  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698" y="36195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Todays lesson- </a:t>
            </a:r>
            <a:endParaRPr lang="en-US" sz="54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827584" y="2057400"/>
            <a:ext cx="7920880" cy="37478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NARRATION/</a:t>
            </a:r>
            <a:r>
              <a:rPr kumimoji="0" lang="en-US" sz="5400" b="1" i="0" u="none" strike="noStrike" cap="none" normalizeH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SPEECH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kumimoji="0" lang="en-US" sz="5400" b="1" i="0" u="none" strike="noStrike" cap="none" normalizeH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 INTERROGATIVE )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780900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A7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  <a:blipFill>
            <a:blip r:embed="rId6"/>
            <a:tile tx="0" ty="0" sx="100000" sy="100000" flip="none" algn="tl"/>
          </a:blipFill>
          <a:ln>
            <a:solidFill>
              <a:srgbClr val="FF6600"/>
            </a:solidFill>
          </a:ln>
        </p:spPr>
        <p:txBody>
          <a:bodyPr/>
          <a:lstStyle/>
          <a:p>
            <a:pPr eaLnBrk="1" hangingPunct="1"/>
            <a:endParaRPr lang="en-GB" i="1" dirty="0" smtClean="0">
              <a:latin typeface="Lucida Console" pitchFamily="49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blipFill>
            <a:blip r:embed="rId7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DIRECT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Am, is, 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Shall/will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Must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Have/has 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Ought to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blipFill>
            <a:blip r:embed="rId8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200" dirty="0" smtClean="0">
                <a:latin typeface="Comic Sans MS" pitchFamily="66" charset="0"/>
              </a:rPr>
              <a:t>INDIRECT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Was/were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would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Could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Might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Had to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838200" y="404813"/>
            <a:ext cx="7467600" cy="12715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THE CHANGES OF </a:t>
            </a:r>
            <a:r>
              <a:rPr lang="en-US" sz="3600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TO BE </a:t>
            </a:r>
            <a:r>
              <a:rPr lang="en-US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&amp; AUXILIARY VERBS</a:t>
            </a:r>
          </a:p>
        </p:txBody>
      </p:sp>
      <p:sp>
        <p:nvSpPr>
          <p:cNvPr id="3083" name="AutoShape 11"/>
          <p:cNvSpPr>
            <a:spLocks/>
          </p:cNvSpPr>
          <p:nvPr/>
        </p:nvSpPr>
        <p:spPr bwMode="auto">
          <a:xfrm>
            <a:off x="2852738" y="4508500"/>
            <a:ext cx="1143000" cy="990600"/>
          </a:xfrm>
          <a:prstGeom prst="rightBrace">
            <a:avLst>
              <a:gd name="adj1" fmla="val 63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75" grpId="0" build="p" autoUpdateAnimBg="0"/>
      <p:bldP spid="3076" grpId="0" build="p" autoUpdateAnimBg="0"/>
      <p:bldP spid="3082" grpId="0"/>
      <p:bldP spid="30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Lucida Handwriting" pitchFamily="66" charset="0"/>
              </a:rPr>
              <a:t>CHANGES OF ADVERB OF TIME </a:t>
            </a:r>
            <a:r>
              <a:rPr lang="tr-TR" b="1" dirty="0" smtClean="0">
                <a:latin typeface="Lucida Handwriting" pitchFamily="66" charset="0"/>
              </a:rPr>
              <a:t>&amp;</a:t>
            </a:r>
            <a:r>
              <a:rPr lang="en-US" b="1" dirty="0" smtClean="0">
                <a:latin typeface="Lucida Handwriting" pitchFamily="66" charset="0"/>
              </a:rPr>
              <a:t> PLACE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72000"/>
          </a:xfr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DIRECT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NOW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TOMORROW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NEXT WEEK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TONIGHT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TODAY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YESTERDAY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LAST NIGHT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LAST WEEK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HERE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THIS</a:t>
            </a:r>
          </a:p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THESE</a:t>
            </a:r>
          </a:p>
          <a:p>
            <a:pPr eaLnBrk="1" hangingPunct="1">
              <a:defRPr/>
            </a:pPr>
            <a:endParaRPr lang="en-US" sz="18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5720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200" dirty="0" smtClean="0">
                <a:latin typeface="Comic Sans MS" pitchFamily="66" charset="0"/>
              </a:rPr>
              <a:t>INDIRECT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THEN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THE NEXT DAY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THE FOLLOWING WEEK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THAT NIGHT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THAT DAY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THE PREVIOUS DAY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THE PREVIOUS NIGHT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THE PREVIOUS WEEK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THERE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THAT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THOSE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75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75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75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75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75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75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75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75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75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75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75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75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099" grpId="0" build="p" autoUpdateAnimBg="0"/>
      <p:bldP spid="410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128792" cy="864096"/>
          </a:xfr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Lucida Handwriting" pitchFamily="66" charset="0"/>
              </a:rPr>
              <a:t>CHANGES OF TENSES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19396" y="1412776"/>
            <a:ext cx="3693153" cy="4998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DIRECT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319396" y="2438816"/>
            <a:ext cx="4001930" cy="720081"/>
          </a:xfrm>
          <a:prstGeom prst="rightArrow">
            <a:avLst>
              <a:gd name="adj1" fmla="val 50000"/>
              <a:gd name="adj2" fmla="val 4965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SIMPLE  PRESENT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19396" y="3284799"/>
            <a:ext cx="4001930" cy="766027"/>
          </a:xfrm>
          <a:prstGeom prst="rightArrow">
            <a:avLst>
              <a:gd name="adj1" fmla="val 50000"/>
              <a:gd name="adj2" fmla="val 4486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PRESENT CONTINUOUS</a:t>
            </a:r>
          </a:p>
        </p:txBody>
      </p:sp>
      <p:sp>
        <p:nvSpPr>
          <p:cNvPr id="20" name="Right Arrow 19"/>
          <p:cNvSpPr/>
          <p:nvPr/>
        </p:nvSpPr>
        <p:spPr bwMode="auto">
          <a:xfrm>
            <a:off x="319396" y="4152938"/>
            <a:ext cx="4001930" cy="720080"/>
          </a:xfrm>
          <a:prstGeom prst="rightArrow">
            <a:avLst>
              <a:gd name="adj1" fmla="val 50000"/>
              <a:gd name="adj2" fmla="val 4486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PRESENT   PERFECT</a:t>
            </a:r>
          </a:p>
        </p:txBody>
      </p:sp>
      <p:sp>
        <p:nvSpPr>
          <p:cNvPr id="21" name="Right Arrow 20"/>
          <p:cNvSpPr/>
          <p:nvPr/>
        </p:nvSpPr>
        <p:spPr bwMode="auto">
          <a:xfrm>
            <a:off x="319396" y="4966852"/>
            <a:ext cx="4001930" cy="710043"/>
          </a:xfrm>
          <a:prstGeom prst="rightArrow">
            <a:avLst>
              <a:gd name="adj1" fmla="val 50000"/>
              <a:gd name="adj2" fmla="val 4486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SIMPLE PAST        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319396" y="5877273"/>
            <a:ext cx="4001930" cy="739238"/>
          </a:xfrm>
          <a:prstGeom prst="rightArrow">
            <a:avLst>
              <a:gd name="adj1" fmla="val 50000"/>
              <a:gd name="adj2" fmla="val 4486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PAST CONTINUOUS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674702" y="1412776"/>
            <a:ext cx="3391824" cy="4998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INDIRECT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682150" y="2582833"/>
            <a:ext cx="3384376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SIMPLE PAST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682150" y="3483248"/>
            <a:ext cx="3384376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PAST CONTINUOUS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682150" y="4296954"/>
            <a:ext cx="3384376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PAST ERFECT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682150" y="5105849"/>
            <a:ext cx="3384376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PAST PERFECT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674702" y="5973799"/>
            <a:ext cx="3391824" cy="54618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PAST PERFECT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CONTUOUS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5" name="Down Arrow 14"/>
          <p:cNvSpPr/>
          <p:nvPr/>
        </p:nvSpPr>
        <p:spPr bwMode="auto">
          <a:xfrm flipH="1">
            <a:off x="2049981" y="1912607"/>
            <a:ext cx="270379" cy="52621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flipH="1">
            <a:off x="6195442" y="1912605"/>
            <a:ext cx="281508" cy="526211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B5CD94"/>
            </a:gs>
            <a:gs pos="0">
              <a:srgbClr val="DDEBCF">
                <a:lumMod val="93000"/>
                <a:alpha val="95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158321" y="671598"/>
            <a:ext cx="4896544" cy="72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rgbClr val="FF0000"/>
                </a:solidFill>
              </a:rPr>
              <a:t>KINDS  OF QUESTION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426573" y="1391678"/>
            <a:ext cx="360040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910833" y="2028110"/>
            <a:ext cx="54726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1105970" y="2383429"/>
            <a:ext cx="1609725" cy="15496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/>
              <a:t>YES / NO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91353" y="2364936"/>
            <a:ext cx="1584176" cy="156410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910833" y="2039750"/>
            <a:ext cx="1" cy="339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407195" y="2028110"/>
            <a:ext cx="0" cy="3512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982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0466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IDENTIFICATION  OF  YES /NO  &amp; WH QUESTION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9512" y="2204864"/>
            <a:ext cx="8856984" cy="40324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2420888"/>
            <a:ext cx="853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B0F0"/>
                </a:solidFill>
              </a:rPr>
              <a:t>YES/ NO </a:t>
            </a:r>
            <a:r>
              <a:rPr lang="en-US" sz="3600" b="1" u="sng" dirty="0" smtClean="0">
                <a:solidFill>
                  <a:srgbClr val="00B0F0"/>
                </a:solidFill>
              </a:rPr>
              <a:t>Q</a:t>
            </a:r>
            <a:r>
              <a:rPr lang="bn-BD" sz="3600" b="1" u="sng" dirty="0" smtClean="0">
                <a:solidFill>
                  <a:srgbClr val="00B0F0"/>
                </a:solidFill>
              </a:rPr>
              <a:t>.</a:t>
            </a:r>
            <a:r>
              <a:rPr lang="en-US" sz="3600" b="1" u="sng" dirty="0" smtClean="0">
                <a:solidFill>
                  <a:srgbClr val="00B0F0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-  </a:t>
            </a:r>
            <a:r>
              <a:rPr lang="en-US" sz="3600" b="1" dirty="0" smtClean="0"/>
              <a:t>AUX. V. + SUB </a:t>
            </a:r>
            <a:r>
              <a:rPr lang="en-US" sz="3200" b="1" dirty="0" smtClean="0"/>
              <a:t>+………….?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9532" y="3933056"/>
            <a:ext cx="847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B0F0"/>
                </a:solidFill>
              </a:rPr>
              <a:t>WH Q</a:t>
            </a:r>
            <a:r>
              <a:rPr lang="en-US" sz="3600" b="1" dirty="0" smtClean="0">
                <a:solidFill>
                  <a:srgbClr val="00B0F0"/>
                </a:solidFill>
              </a:rPr>
              <a:t> - </a:t>
            </a:r>
            <a:r>
              <a:rPr lang="en-US" sz="3600" b="1" dirty="0" smtClean="0"/>
              <a:t>WH </a:t>
            </a:r>
            <a:r>
              <a:rPr lang="en-US" sz="2800" dirty="0" smtClean="0"/>
              <a:t>(What/ Which/ Who</a:t>
            </a:r>
            <a:r>
              <a:rPr lang="en-US" sz="2800" b="1" dirty="0" smtClean="0"/>
              <a:t> </a:t>
            </a:r>
            <a:r>
              <a:rPr lang="en-US" sz="2800" dirty="0" smtClean="0"/>
              <a:t>etc</a:t>
            </a:r>
            <a:r>
              <a:rPr lang="en-US" sz="2800" dirty="0" smtClean="0"/>
              <a:t>.)</a:t>
            </a:r>
            <a:r>
              <a:rPr lang="en-US" sz="2800" b="1" dirty="0" smtClean="0"/>
              <a:t>+</a:t>
            </a:r>
            <a:r>
              <a:rPr lang="bn-BD" sz="2800" b="1" dirty="0" smtClean="0"/>
              <a:t>.....?</a:t>
            </a:r>
            <a:r>
              <a:rPr lang="en-US" sz="2800" b="1" dirty="0" smtClean="0"/>
              <a:t>             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922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>
              <a:alpha val="50000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en-GB" b="1" i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066800" y="762000"/>
            <a:ext cx="6705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4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Informations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 to change into indirect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2124" y="2204864"/>
            <a:ext cx="2317445" cy="37444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29569" y="2204864"/>
            <a:ext cx="2862511" cy="37444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92080" y="2204864"/>
            <a:ext cx="3591825" cy="37444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3" y="2420888"/>
            <a:ext cx="244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Impact" pitchFamily="34" charset="0"/>
              </a:rPr>
              <a:t>YES / NO</a:t>
            </a:r>
            <a:endParaRPr lang="en-US" u="sng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6014" y="24208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Impact" pitchFamily="34" charset="0"/>
              </a:rPr>
              <a:t>WH</a:t>
            </a:r>
            <a:endParaRPr lang="en-US" u="sng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0004" y="3212976"/>
            <a:ext cx="173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SAID  -----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15272" y="3283161"/>
            <a:ext cx="267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0070C0"/>
                </a:solidFill>
              </a:rPr>
              <a:t>ASKED ----------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32659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ASKED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570" y="3751584"/>
            <a:ext cx="1704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</a:t>
            </a:r>
            <a:r>
              <a:rPr lang="en-US" sz="4400" b="1" dirty="0" smtClean="0"/>
              <a:t>,  </a:t>
            </a:r>
            <a:r>
              <a:rPr lang="en-US" b="1" dirty="0" smtClean="0"/>
              <a:t>------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29570" y="4059360"/>
            <a:ext cx="286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IF / WHETHER-----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405935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5" y="4797152"/>
            <a:ext cx="2520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Reported speech-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50597" y="4797152"/>
            <a:ext cx="274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 ASSERTIVE -----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4829792"/>
            <a:ext cx="345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ASSERTIVE ( rest of the reported speech after WH)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12124" y="3751584"/>
            <a:ext cx="87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07505" y="2996952"/>
            <a:ext cx="87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07505" y="4797152"/>
            <a:ext cx="87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688</Words>
  <Application>Microsoft Office PowerPoint</Application>
  <PresentationFormat>On-screen Show (4:3)</PresentationFormat>
  <Paragraphs>165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Slide 2</vt:lpstr>
      <vt:lpstr>Slide 3</vt:lpstr>
      <vt:lpstr>Slide 4</vt:lpstr>
      <vt:lpstr>CHANGES OF ADVERB OF TIME &amp; PLACE</vt:lpstr>
      <vt:lpstr>CHANGES OF TENSES</vt:lpstr>
      <vt:lpstr>Slide 7</vt:lpstr>
      <vt:lpstr>Slide 8</vt:lpstr>
      <vt:lpstr>Slide 9</vt:lpstr>
      <vt:lpstr> Yes/No  Question  Examples</vt:lpstr>
      <vt:lpstr>Wh- Question Example</vt:lpstr>
      <vt:lpstr>Questions in the passage narration</vt:lpstr>
      <vt:lpstr>EVaLUaTION</vt:lpstr>
      <vt:lpstr>Slide 14</vt:lpstr>
      <vt:lpstr>Thank you for  bearing with me.   Good bye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Prasun Goswami</dc:creator>
  <cp:lastModifiedBy>ASUS</cp:lastModifiedBy>
  <cp:revision>123</cp:revision>
  <dcterms:created xsi:type="dcterms:W3CDTF">2002-05-06T01:10:09Z</dcterms:created>
  <dcterms:modified xsi:type="dcterms:W3CDTF">2017-10-02T07:08:27Z</dcterms:modified>
</cp:coreProperties>
</file>